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0" r:id="rId8"/>
    <p:sldId id="266" r:id="rId9"/>
    <p:sldId id="261" r:id="rId10"/>
    <p:sldId id="267" r:id="rId11"/>
    <p:sldId id="263" r:id="rId12"/>
    <p:sldId id="268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2DC7"/>
    <a:srgbClr val="FF0066"/>
    <a:srgbClr val="FF5050"/>
    <a:srgbClr val="FFFF66"/>
    <a:srgbClr val="FF0000"/>
    <a:srgbClr val="B44CA0"/>
    <a:srgbClr val="00FF00"/>
    <a:srgbClr val="D52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201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22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128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316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94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1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55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14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96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798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14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7285C-F8D9-44E2-A9D8-B7F1A4CF3461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E313A-1A71-4372-8308-04E2E8DC1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89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827" y="581285"/>
            <a:ext cx="7035800" cy="1249896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en-GB" sz="7200" dirty="0" smtClean="0">
                <a:latin typeface="Comic Sans MS" panose="030F0702030302020204" pitchFamily="66" charset="0"/>
              </a:rPr>
              <a:t>Welcome to P1</a:t>
            </a:r>
            <a:endParaRPr lang="en-GB" sz="72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6900" y="9857312"/>
            <a:ext cx="4853037" cy="95475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76501"/>
            <a:ext cx="7030252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655" y="3391438"/>
            <a:ext cx="4612473" cy="346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pre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20" y="65881"/>
            <a:ext cx="4229608" cy="317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3"/>
    </mc:Choice>
    <mc:Fallback xmlns="">
      <p:transition spd="slow" advTm="14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55100" cy="930275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Outdoor Learning – P1 Playground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9458" y="2101612"/>
            <a:ext cx="5461475" cy="410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4" y="1295400"/>
            <a:ext cx="7147909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63"/>
    </mc:Choice>
    <mc:Fallback xmlns="">
      <p:transition spd="slow" advTm="25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rgbClr val="FFFF00"/>
            </a:gs>
            <a:gs pos="100000">
              <a:srgbClr val="FFFF00"/>
            </a:gs>
            <a:gs pos="100000">
              <a:schemeClr val="accent1">
                <a:lumMod val="45000"/>
                <a:lumOff val="55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7" y="51495"/>
            <a:ext cx="5039457" cy="670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previe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9" r="2374"/>
          <a:stretch/>
        </p:blipFill>
        <p:spPr bwMode="auto">
          <a:xfrm rot="5400000">
            <a:off x="5773353" y="1194321"/>
            <a:ext cx="6824082" cy="450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844" y="351693"/>
            <a:ext cx="5401994" cy="912403"/>
          </a:xfrm>
          <a:solidFill>
            <a:srgbClr val="00B050"/>
          </a:solidFill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Going to the forest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75489" y="5945597"/>
            <a:ext cx="3997644" cy="912403"/>
          </a:xfrm>
          <a:prstGeom prst="rect">
            <a:avLst/>
          </a:prstGeom>
          <a:solidFill>
            <a:srgbClr val="B44C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Comic Sans MS" panose="030F0702030302020204" pitchFamily="66" charset="0"/>
              </a:rPr>
              <a:t>Bird Watching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33"/>
    </mc:Choice>
    <mc:Fallback xmlns="">
      <p:transition spd="slow" advTm="40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" y="43013"/>
            <a:ext cx="6261100" cy="892175"/>
          </a:xfrm>
          <a:solidFill>
            <a:srgbClr val="FF5050"/>
          </a:solidFill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Snack - £5 per   month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062" y="1105524"/>
            <a:ext cx="4429371" cy="296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272" y="43013"/>
            <a:ext cx="4241801" cy="2428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97" y="4134512"/>
            <a:ext cx="3687103" cy="2517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752" y="996041"/>
            <a:ext cx="1954660" cy="2985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900" y="2710855"/>
            <a:ext cx="4219575" cy="408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9992" y="4134512"/>
            <a:ext cx="2809581" cy="26625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7"/>
    </mc:Choice>
    <mc:Fallback xmlns="">
      <p:transition spd="slow" advTm="33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D32DC7"/>
            </a:gs>
            <a:gs pos="66000">
              <a:schemeClr val="accent1">
                <a:lumMod val="45000"/>
                <a:lumOff val="55000"/>
              </a:schemeClr>
            </a:gs>
            <a:gs pos="60000">
              <a:schemeClr val="accent1">
                <a:lumMod val="45000"/>
                <a:lumOff val="55000"/>
              </a:schemeClr>
            </a:gs>
            <a:gs pos="7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0" y="314325"/>
            <a:ext cx="6350000" cy="1325563"/>
          </a:xfrm>
        </p:spPr>
        <p:txBody>
          <a:bodyPr>
            <a:normAutofit/>
          </a:bodyPr>
          <a:lstStyle/>
          <a:p>
            <a:r>
              <a:rPr lang="en-GB" sz="7200" dirty="0" smtClean="0">
                <a:latin typeface="Comic Sans MS" panose="030F0702030302020204" pitchFamily="66" charset="0"/>
              </a:rPr>
              <a:t>The First Day</a:t>
            </a:r>
            <a:endParaRPr lang="en-GB" sz="72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When you arrive with your child.…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If my child cries when I’m leaving……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They need…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650" y="5372100"/>
            <a:ext cx="2109611" cy="132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301" y="5486400"/>
            <a:ext cx="2227858" cy="1140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537" y="1825625"/>
            <a:ext cx="3452376" cy="321151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62"/>
    </mc:Choice>
    <mc:Fallback xmlns="">
      <p:transition spd="slow" advTm="89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0">
              <a:schemeClr val="accent1">
                <a:lumMod val="45000"/>
                <a:lumOff val="55000"/>
              </a:schemeClr>
            </a:gs>
            <a:gs pos="100000">
              <a:srgbClr val="FFE700"/>
            </a:gs>
            <a:gs pos="86000">
              <a:srgbClr val="80D878"/>
            </a:gs>
            <a:gs pos="0">
              <a:srgbClr val="00B0F0"/>
            </a:gs>
            <a:gs pos="83000">
              <a:srgbClr val="FFE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428" y="412187"/>
            <a:ext cx="8803640" cy="853905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r>
              <a:rPr lang="en-GB" sz="6600" dirty="0" smtClean="0">
                <a:latin typeface="Comic Sans MS" panose="030F0702030302020204" pitchFamily="66" charset="0"/>
              </a:rPr>
              <a:t>Creating Our Classroom</a:t>
            </a:r>
            <a:endParaRPr lang="en-GB" sz="66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s://attachments.office.net/owa/mmcivor653%40allchildrensint.newcastle.ni.sch.uk/service.svc/s/GetAttachmentThumbnail?id=AAMkADkxZDQ4M2FiLTAwMmYtNDRkMS05MTcyLTQ0Y2ZlNTk4MjJiOABGAAAAAACNy173dY1zRqtSgFw2%2B2qiBwA%2FFw0TSfsHQpeQLYYeFUfmAAAAnMQmAAC38OVTojgCQaeN1Rd%2BFDI8AADP7sr%2FAAABEgAQADuDwyj1cutIoHLOis4DgQU%3D&amp;thumbnailType=2&amp;owa=outlook.office.com&amp;scriptVer=2020052401.07&amp;X-OWA-CANARY=vzjU2pEQk0OBtDCJbosu87DpY4StB9gYp-Y1s-5ScI8b6h6XqBc_Q62Cn2IfETnSGLGodDKkBU0.&amp;token=eyJhbGciOiJSUzI1NiIsImtpZCI6IjU2MzU4ODUyMzRCOTI1MkRERTAwNTc2NkQ5RDlGMjc2NTY1RjYzRTIiLCJ4NXQiOiJWaldJVWpTNUpTM2VBRmRtMmRueWRsWmZZLUkiLCJ0eXAiOiJKV1QifQ.eyJvcmlnaW4iOiJodHRwczovL291dGxvb2sub2ZmaWNlLmNvbSIsInVjIjoiNWViYmNlYTYzOTE2NGJiY2E0MzkwMjgzNGYzYzdiYTMiLCJzaWduaW5fc3RhdGUiOiJbXCJrbXNpXCJdIiwidmVyIjoiRXhjaGFuZ2UuQ2FsbGJhY2suVjEiLCJhcHBjdHhzZW5kZXIiOiJPd2FEb3dubG9hZEAzODgyMjdmYi1kZTQ0LTQ2MGUtODE5MC0wNTQwMmI4OThkYTgiLCJpc3NyaW5nIjoiV1ciLCJhcHBjdHgiOiJ7XCJtc2V4Y2hwcm90XCI6XCJvd2FcIixcInByaW1hcnlzaWRcIjpcIlMtMS01LTIxLTM4MzI0MDU2NTgtMTg0NzA1NDQyMi0yMTU5NTc0ODI5LTk2ODI2OTNcIixcInB1aWRcIjpcIjExNTM4MzYyOTYxNzgxMDA2MDdcIixcIm9pZFwiOlwiM2FkZjdlMDMtOTdmMy00NDNkLWJhOGQtNzM4NDdhYWUxMzM0XCIsXCJzY29wZVwiOlwiT3dhRG93bmxvYWRcIn0iLCJuYmYiOjE1OTExODE5NzksImV4cCI6MTU5MTE4MjU3OSwiaXNzIjoiMDAwMDAwMDItMDAwMC0wZmYxLWNlMDAtMDAwMDAwMDAwMDAwQDM4ODIyN2ZiLWRlNDQtNDYwZS04MTkwLTA1NDAyYjg5OGRhOCIsImF1ZCI6IjAwMDAwMDAyLTAwMDAtMGZmMS1jZTAwLTAwMDAwMDAwMDAwMC9hdHRhY2htZW50cy5vZmZpY2UubmV0QDM4ODIyN2ZiLWRlNDQtNDYwZS04MTkwLTA1NDAyYjg5OGRhOCIsImhhcHAiOiJvd2EifQ.eds0C8u7sjBqp4tQVr0Afa-sNQt1RQabGdnqbWZFnTA-hsdcH6HGh3hWV76K4JK5u68U5SiLZ9QjQF1cMPRbYtR6qAMr--WIY0VcxR_lvcrIT1WIW6nFf2L9dRC3bBftq9LrZoqgkmP9U1LL9xIf-oLv_D3Px8PgM6K0zYUr64cOIQ2m1FUqc6BwYHMYgzbIT4h5OG2AteYSDmoqQPbT0UHoRg3SdSnuP1AiL2Qw6DixZGuu8qvqCA8RgJm_ISF0kZvysvZlQXTnOl8v2R-MkR8kjdAh7LgvFAvu0Uf0Dpu3FtkDkr34j9zbeDrzDyQUT-m_aH_wtc5WJrhrDuBWpg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1498600"/>
            <a:ext cx="8241030" cy="5150644"/>
          </a:xfrm>
          <a:prstGeom prst="rect">
            <a:avLst/>
          </a:prstGeom>
          <a:gradFill>
            <a:gsLst>
              <a:gs pos="0">
                <a:srgbClr val="FFFF00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FFE700"/>
              </a:gs>
              <a:gs pos="73000">
                <a:srgbClr val="00B0F0"/>
              </a:gs>
              <a:gs pos="36000">
                <a:srgbClr val="FFE000"/>
              </a:gs>
              <a:gs pos="39000">
                <a:srgbClr val="FFC000"/>
              </a:gs>
            </a:gsLst>
            <a:lin ang="5400000" scaled="1"/>
          </a:gradFill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152" y="2301001"/>
            <a:ext cx="4792663" cy="35458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82"/>
    </mc:Choice>
    <mc:Fallback xmlns="">
      <p:transition spd="slow" advTm="24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F66"/>
            </a:gs>
            <a:gs pos="100000">
              <a:schemeClr val="accent1">
                <a:lumMod val="45000"/>
                <a:lumOff val="5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90698">
              <a:srgbClr val="FFFF33"/>
            </a:gs>
            <a:gs pos="38000">
              <a:srgbClr val="FFFF00"/>
            </a:gs>
            <a:gs pos="4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412" y="441325"/>
            <a:ext cx="6007788" cy="993775"/>
          </a:xfrm>
          <a:solidFill>
            <a:srgbClr val="FFFF00"/>
          </a:solidFill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Learning Through Play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9" y="1903254"/>
            <a:ext cx="5511113" cy="41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2022475"/>
            <a:ext cx="6096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2"/>
    </mc:Choice>
    <mc:Fallback xmlns="">
      <p:transition spd="slow" advTm="16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FFFF66"/>
            </a:gs>
            <a:gs pos="100000">
              <a:schemeClr val="accent1">
                <a:lumMod val="45000"/>
                <a:lumOff val="55000"/>
              </a:schemeClr>
            </a:gs>
            <a:gs pos="48000">
              <a:srgbClr val="FFFF00"/>
            </a:gs>
            <a:gs pos="92750">
              <a:srgbClr val="C8DECB"/>
            </a:gs>
            <a:gs pos="85500">
              <a:srgbClr val="DAE9A9"/>
            </a:gs>
            <a:gs pos="96000">
              <a:schemeClr val="accent1">
                <a:lumMod val="45000"/>
                <a:lumOff val="55000"/>
              </a:schemeClr>
            </a:gs>
            <a:gs pos="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83300" cy="942975"/>
          </a:xfrm>
          <a:solidFill>
            <a:srgbClr val="FFFF00"/>
          </a:solidFill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Learning Through Play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Image preview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r="11156"/>
          <a:stretch/>
        </p:blipFill>
        <p:spPr bwMode="auto">
          <a:xfrm>
            <a:off x="520700" y="1928654"/>
            <a:ext cx="5080000" cy="452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599406"/>
            <a:ext cx="6096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5"/>
    </mc:Choice>
    <mc:Fallback xmlns="">
      <p:transition spd="slow" advTm="16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E1ED78"/>
            </a:gs>
            <a:gs pos="70000">
              <a:srgbClr val="F0F63C"/>
            </a:gs>
            <a:gs pos="17000">
              <a:srgbClr val="FFFF00"/>
            </a:gs>
            <a:gs pos="100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31000">
              <a:srgbClr val="C2DAEF"/>
            </a:gs>
            <a:gs pos="7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" y="1231900"/>
            <a:ext cx="5892800" cy="4428807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9700" y="123825"/>
            <a:ext cx="8801100" cy="1019175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Learning Through Play – Role-Play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8196" name="Picture 4" descr="Image 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49" y="1975545"/>
            <a:ext cx="5989463" cy="45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2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5"/>
    </mc:Choice>
    <mc:Fallback xmlns="">
      <p:transition spd="slow" advTm="1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ttachments.office.net/owa/mmcivor653%40allchildrensint.newcastle.ni.sch.uk/service.svc/s/GetAttachmentThumbnail?id=AAMkADkxZDQ4M2FiLTAwMmYtNDRkMS05MTcyLTQ0Y2ZlNTk4MjJiOABGAAAAAACNy173dY1zRqtSgFw2%2B2qiBwA%2FFw0TSfsHQpeQLYYeFUfmAAAAnMQmAAC38OVTojgCQaeN1Rd%2BFDI8AADSA7%2B9AAABEgAQAFPoD%2FaJr8hJpKwjaruQnxM%3D&amp;thumbnailType=2&amp;owa=outlook.office.com&amp;scriptVer=2020052401.08&amp;X-OWA-CANARY=1EZ9Qa5YH0Kvf9Tvfxp3fLCMRfCJCNgYXD5CQR-wIxrgGWesxZk57i_fHfcxDLFFGE6qhHUT1Vs.&amp;token=eyJhbGciOiJSUzI1NiIsImtpZCI6IjU2MzU4ODUyMzRCOTI1MkRERTAwNTc2NkQ5RDlGMjc2NTY1RjYzRTIiLCJ4NXQiOiJWaldJVWpTNUpTM2VBRmRtMmRueWRsWmZZLUkiLCJ0eXAiOiJKV1QifQ.eyJvcmlnaW4iOiJodHRwczovL291dGxvb2sub2ZmaWNlLmNvbSIsInVjIjoiYjI3MGRkMDQ5M2Y2NDUzOGE0YzYxNGFiYWQzNGQ4MmQiLCJzaWduaW5fc3RhdGUiOiJbXCJrbXNpXCJdIiwidmVyIjoiRXhjaGFuZ2UuQ2FsbGJhY2suVjEiLCJhcHBjdHhzZW5kZXIiOiJPd2FEb3dubG9hZEAzODgyMjdmYi1kZTQ0LTQ2MGUtODE5MC0wNTQwMmI4OThkYTgiLCJpc3NyaW5nIjoiV1ciLCJhcHBjdHgiOiJ7XCJtc2V4Y2hwcm90XCI6XCJvd2FcIixcInByaW1hcnlzaWRcIjpcIlMtMS01LTIxLTM4MzI0MDU2NTgtMTg0NzA1NDQyMi0yMTU5NTc0ODI5LTk2ODI2OTNcIixcInB1aWRcIjpcIjExNTM4MzYyOTYxNzgxMDA2MDdcIixcIm9pZFwiOlwiM2FkZjdlMDMtOTdmMy00NDNkLWJhOGQtNzM4NDdhYWUxMzM0XCIsXCJzY29wZVwiOlwiT3dhRG93bmxvYWRcIn0iLCJuYmYiOjE1OTEyNzY3NjUsImV4cCI6MTU5MTI3NzM2NSwiaXNzIjoiMDAwMDAwMDItMDAwMC0wZmYxLWNlMDAtMDAwMDAwMDAwMDAwQDM4ODIyN2ZiLWRlNDQtNDYwZS04MTkwLTA1NDAyYjg5OGRhOCIsImF1ZCI6IjAwMDAwMDAyLTAwMDAtMGZmMS1jZTAwLTAwMDAwMDAwMDAwMC9hdHRhY2htZW50cy5vZmZpY2UubmV0QDM4ODIyN2ZiLWRlNDQtNDYwZS04MTkwLTA1NDAyYjg5OGRhOCIsImhhcHAiOiJvd2EifQ.tqWD-uLoyAnhVkhY__xpdq7N5HQTMhW51xSg4V2r7VQCUhih-Kr_KG30LI_afElH6Ig5TDwm-lwxpnzuRwi60SsvNORJ8cZz853VRQqSaaa86SH2bjKK3Ihtoci-6i2Gw5cSJ2S-cASJkxryghlD96CqvLN5O7f9sCCKwmza1vSF6TqO1oGs23TuXlwPQojCVCDe9q5EEKAz0l9VHgwEVwdK5chRMwASIZcEgyFetp52TV9pJyaCYJhOyk60ZvRSOmQxhQUe472hO1nD_eurKM7Bmz8izrKYLZ-Fg9LMMPbqgw8WWiT1dirYT19gDB2XJQexSNjvp7jjwKCqbBwAsg&amp;animation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33693" y="905291"/>
            <a:ext cx="6406751" cy="48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03729"/>
            <a:ext cx="7061200" cy="678791"/>
          </a:xfrm>
          <a:solidFill>
            <a:srgbClr val="D32DC7"/>
          </a:solidFill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Literacy – Learning to Write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s://attachments.office.net/owa/mmcivor653%40allchildrensint.newcastle.ni.sch.uk/service.svc/s/GetAttachmentThumbnail?id=AAMkADkxZDQ4M2FiLTAwMmYtNDRkMS05MTcyLTQ0Y2ZlNTk4MjJiOABGAAAAAACNy173dY1zRqtSgFw2%2B2qiBwA%2FFw0TSfsHQpeQLYYeFUfmAAAAnMQmAAC38OVTojgCQaeN1Rd%2BFDI8AADSA7%2B9AAABEgAQACr0%2BVcZn0ZOiEdfjhoFzfc%3D&amp;thumbnailType=2&amp;owa=outlook.office.com&amp;scriptVer=2020052401.08&amp;X-OWA-CANARY=giYKSXeuI0yT-IC-74aZizBCy_mJCNgYLmjhLEbrMfbr6GFMS9BKiesfu29Q358Cq--ZfToHm5Q.&amp;token=eyJhbGciOiJSUzI1NiIsImtpZCI6IjU2MzU4ODUyMzRCOTI1MkRERTAwNTc2NkQ5RDlGMjc2NTY1RjYzRTIiLCJ4NXQiOiJWaldJVWpTNUpTM2VBRmRtMmRueWRsWmZZLUkiLCJ0eXAiOiJKV1QifQ.eyJvcmlnaW4iOiJodHRwczovL291dGxvb2sub2ZmaWNlLmNvbSIsInVjIjoiYjI3MGRkMDQ5M2Y2NDUzOGE0YzYxNGFiYWQzNGQ4MmQiLCJzaWduaW5fc3RhdGUiOiJbXCJrbXNpXCJdIiwidmVyIjoiRXhjaGFuZ2UuQ2FsbGJhY2suVjEiLCJhcHBjdHhzZW5kZXIiOiJPd2FEb3dubG9hZEAzODgyMjdmYi1kZTQ0LTQ2MGUtODE5MC0wNTQwMmI4OThkYTgiLCJpc3NyaW5nIjoiV1ciLCJhcHBjdHgiOiJ7XCJtc2V4Y2hwcm90XCI6XCJvd2FcIixcInByaW1hcnlzaWRcIjpcIlMtMS01LTIxLTM4MzI0MDU2NTgtMTg0NzA1NDQyMi0yMTU5NTc0ODI5LTk2ODI2OTNcIixcInB1aWRcIjpcIjExNTM4MzYyOTYxNzgxMDA2MDdcIixcIm9pZFwiOlwiM2FkZjdlMDMtOTdmMy00NDNkLWJhOGQtNzM4NDdhYWUxMzM0XCIsXCJzY29wZVwiOlwiT3dhRG93bmxvYWRcIn0iLCJuYmYiOjE1OTEyNzY3ODgsImV4cCI6MTU5MTI3NzM4OCwiaXNzIjoiMDAwMDAwMDItMDAwMC0wZmYxLWNlMDAtMDAwMDAwMDAwMDAwQDM4ODIyN2ZiLWRlNDQtNDYwZS04MTkwLTA1NDAyYjg5OGRhOCIsImF1ZCI6IjAwMDAwMDAyLTAwMDAtMGZmMS1jZTAwLTAwMDAwMDAwMDAwMC9hdHRhY2htZW50cy5vZmZpY2UubmV0QDM4ODIyN2ZiLWRlNDQtNDYwZS04MTkwLTA1NDAyYjg5OGRhOCIsImhhcHAiOiJvd2EifQ.ZvafsEFk0gfqEF7U36Gvx6UEbLo3Cn2AcA1ijfRl40vRU6GKaS9KNBpM_LDTO25oBL3-P5n8Uz0UT44xYVaS0njC31CDiUrtABNHPTR5NEW8sG9ut5dphvSkt2za5apW6Gv7Gt1yHdXhTzE89CnvWFdpmjEMO-Ncn091jQgGEkPEV33etna5MDSvTUMrR0gtZSQxBt4CDpA4lLlDKbnxGUop9jfRCig2zsKuvXHZ6scT9pOypEQfCAqfFMcy3dOCPKEFYJUc6ZeB6zkVdIJXKsgL9ffHaqUfWnIUCHGcgKrta1PkdfcGdR0_ZgbvvsxGdbUfT0fgD44DLzrfEMji8Q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3467" y="1696707"/>
            <a:ext cx="5825069" cy="43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5718" y="6114852"/>
            <a:ext cx="3767782" cy="67879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latin typeface="Comic Sans MS" panose="030F0702030302020204" pitchFamily="66" charset="0"/>
              </a:rPr>
              <a:t>Writing through Play.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57430" y="6114851"/>
            <a:ext cx="3767782" cy="67879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latin typeface="Comic Sans MS" panose="030F0702030302020204" pitchFamily="66" charset="0"/>
              </a:rPr>
              <a:t>Independent Writing.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0"/>
    </mc:Choice>
    <mc:Fallback xmlns="">
      <p:transition spd="slow" advTm="44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rgbClr val="FFFF66"/>
            </a:gs>
            <a:gs pos="100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9" y="1701006"/>
            <a:ext cx="6033689" cy="453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224" y="-56429"/>
            <a:ext cx="4876276" cy="648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9" y="383381"/>
            <a:ext cx="5410200" cy="904875"/>
          </a:xfrm>
          <a:solidFill>
            <a:srgbClr val="00B0F0"/>
          </a:solidFill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Cooking Activities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09253" y="5928122"/>
            <a:ext cx="4822223" cy="615156"/>
          </a:xfrm>
          <a:prstGeom prst="rect">
            <a:avLst/>
          </a:prstGeom>
          <a:solidFill>
            <a:srgbClr val="00FF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latin typeface="Comic Sans MS" panose="030F0702030302020204" pitchFamily="66" charset="0"/>
              </a:rPr>
              <a:t>Baking an apple tart.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744224" y="5970389"/>
            <a:ext cx="5330224" cy="922734"/>
          </a:xfrm>
          <a:prstGeom prst="rect">
            <a:avLst/>
          </a:prstGeom>
          <a:solidFill>
            <a:srgbClr val="00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latin typeface="Comic Sans MS" panose="030F0702030302020204" pitchFamily="66" charset="0"/>
              </a:rPr>
              <a:t>We picked the apples from our school apple tree.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38"/>
    </mc:Choice>
    <mc:Fallback xmlns="">
      <p:transition spd="slow" advTm="33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rgbClr val="FFFF00"/>
            </a:gs>
            <a:gs pos="13000">
              <a:srgbClr val="FFFF00"/>
            </a:gs>
            <a:gs pos="100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45000"/>
                <a:lumOff val="55000"/>
              </a:schemeClr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60400" y="225425"/>
            <a:ext cx="5054600" cy="866775"/>
          </a:xfrm>
          <a:solidFill>
            <a:srgbClr val="FFC000"/>
          </a:solidFill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Cooking Activities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8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280954"/>
            <a:ext cx="7200900" cy="541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804150" y="3540125"/>
            <a:ext cx="4298950" cy="2593975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u="sng" dirty="0" smtClean="0">
                <a:latin typeface="Comic Sans MS" panose="030F0702030302020204" pitchFamily="66" charset="0"/>
              </a:rPr>
              <a:t>Seasonal Cooking</a:t>
            </a:r>
            <a:r>
              <a:rPr lang="en-GB" sz="4000" dirty="0" smtClean="0">
                <a:latin typeface="Comic Sans MS" panose="030F0702030302020204" pitchFamily="66" charset="0"/>
              </a:rPr>
              <a:t> </a:t>
            </a:r>
          </a:p>
          <a:p>
            <a:endParaRPr lang="en-GB" sz="4000" dirty="0">
              <a:latin typeface="Comic Sans MS" panose="030F0702030302020204" pitchFamily="66" charset="0"/>
            </a:endParaRPr>
          </a:p>
          <a:p>
            <a:r>
              <a:rPr lang="en-GB" sz="4000" dirty="0" smtClean="0">
                <a:latin typeface="Comic Sans MS" panose="030F0702030302020204" pitchFamily="66" charset="0"/>
              </a:rPr>
              <a:t>Making pumpkin soup.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00"/>
    </mc:Choice>
    <mc:Fallback xmlns="">
      <p:transition spd="slow" advTm="4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FFFF66"/>
            </a:gs>
            <a:gs pos="100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64100" cy="904875"/>
          </a:xfrm>
          <a:solidFill>
            <a:srgbClr val="00FF00"/>
          </a:solidFill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Outdoor Learning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4561"/>
            <a:ext cx="3810000" cy="506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45" y="1435100"/>
            <a:ext cx="7027509" cy="528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56"/>
    </mc:Choice>
    <mc:Fallback xmlns="">
      <p:transition spd="slow" advTm="34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94</Words>
  <Application>Microsoft Office PowerPoint</Application>
  <PresentationFormat>Widescreen</PresentationFormat>
  <Paragraphs>26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Office Theme</vt:lpstr>
      <vt:lpstr>Welcome to P1</vt:lpstr>
      <vt:lpstr>Creating Our Classroom</vt:lpstr>
      <vt:lpstr>Learning Through Play</vt:lpstr>
      <vt:lpstr>Learning Through Play</vt:lpstr>
      <vt:lpstr>Learning Through Play – Role-Play</vt:lpstr>
      <vt:lpstr>Literacy – Learning to Write</vt:lpstr>
      <vt:lpstr>Cooking Activities</vt:lpstr>
      <vt:lpstr>Cooking Activities</vt:lpstr>
      <vt:lpstr>Outdoor Learning</vt:lpstr>
      <vt:lpstr>Outdoor Learning – P1 Playground</vt:lpstr>
      <vt:lpstr>Going to the forest</vt:lpstr>
      <vt:lpstr>Snack - £5 per   month</vt:lpstr>
      <vt:lpstr>The First Day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P1</dc:title>
  <dc:creator>User</dc:creator>
  <cp:lastModifiedBy>J BEATTIE</cp:lastModifiedBy>
  <cp:revision>18</cp:revision>
  <dcterms:created xsi:type="dcterms:W3CDTF">2020-06-03T11:09:21Z</dcterms:created>
  <dcterms:modified xsi:type="dcterms:W3CDTF">2020-12-07T16:32:50Z</dcterms:modified>
</cp:coreProperties>
</file>